
<file path=[Content_Types].xml><?xml version="1.0" encoding="utf-8"?>
<Types xmlns="http://schemas.openxmlformats.org/package/2006/content-types"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48" r:id="rId3"/>
    <p:sldId id="332" r:id="rId4"/>
    <p:sldId id="330" r:id="rId5"/>
    <p:sldId id="358" r:id="rId6"/>
    <p:sldId id="359" r:id="rId7"/>
    <p:sldId id="339" r:id="rId8"/>
  </p:sldIdLst>
  <p:sldSz cx="6858000" cy="51435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9933FF"/>
    <a:srgbClr val="9900CC"/>
    <a:srgbClr val="DDDDDD"/>
    <a:srgbClr val="9900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70"/>
    <p:restoredTop sz="50000"/>
  </p:normalViewPr>
  <p:slideViewPr>
    <p:cSldViewPr snapToGrid="0" showGuides="1">
      <p:cViewPr varScale="1">
        <p:scale>
          <a:sx n="49" d="100"/>
          <a:sy n="49" d="100"/>
        </p:scale>
        <p:origin x="2244" y="42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 showFormatting="0">
    <p:cViewPr>
      <p:scale>
        <a:sx n="66" d="100"/>
        <a:sy n="66" d="100"/>
      </p:scale>
      <p:origin x="0" y="505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582818-F892-4ADC-9A60-BA35061AE65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 hasCustomPrompt="1"/>
          </p:nvPr>
        </p:nvSpPr>
        <p:spPr>
          <a:xfrm>
            <a:off x="342900" y="205979"/>
            <a:ext cx="6172200" cy="4388644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  <a:endParaRPr lang="vi-VN" smtClean="0"/>
          </a:p>
          <a:p>
            <a:pPr lvl="1"/>
            <a:r>
              <a:rPr lang="vi-VN" smtClean="0"/>
              <a:t>Mức hai</a:t>
            </a:r>
            <a:endParaRPr lang="vi-VN" smtClean="0"/>
          </a:p>
          <a:p>
            <a:pPr lvl="2"/>
            <a:r>
              <a:rPr lang="vi-VN" smtClean="0"/>
              <a:t>Mức ba</a:t>
            </a:r>
            <a:endParaRPr lang="vi-VN" smtClean="0"/>
          </a:p>
          <a:p>
            <a:pPr lvl="3"/>
            <a:r>
              <a:rPr lang="vi-VN" smtClean="0"/>
              <a:t>Mức bốn</a:t>
            </a:r>
            <a:endParaRPr lang="vi-VN" smtClean="0"/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4684713"/>
            <a:ext cx="1600200" cy="357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4684713"/>
            <a:ext cx="2171700" cy="357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4684713"/>
            <a:ext cx="1600200" cy="357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C578F4-BA30-4025-B76F-18C5F016DBC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GIF"/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7" name="Picture 3" descr="WhitecornerFlowe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" y="46038"/>
            <a:ext cx="914400" cy="91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4" descr="WhitecornerFlow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7550" y="4114800"/>
            <a:ext cx="1028700" cy="1028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" y="3317875"/>
            <a:ext cx="917575" cy="182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80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4288" y="36513"/>
            <a:ext cx="457200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081" name="Rectangle 20"/>
          <p:cNvSpPr/>
          <p:nvPr/>
        </p:nvSpPr>
        <p:spPr>
          <a:xfrm>
            <a:off x="0" y="0"/>
            <a:ext cx="6858000" cy="51435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87655" y="352425"/>
            <a:ext cx="62833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latin typeface="HP001 5 hàng 1 ô ly" panose="020B0603050302020204" charset="0"/>
                <a:cs typeface="HP001 5 hàng 1 ô ly" panose="020B0603050302020204" charset="0"/>
              </a:rPr>
              <a:t>Thứ ba, ngày 25 tháng 1 năm 2022</a:t>
            </a:r>
            <a:endParaRPr lang="en-US" sz="2800">
              <a:latin typeface="HP001 5 hàng 1 ô ly" panose="020B0603050302020204" charset="0"/>
              <a:cs typeface="HP001 5 hàng 1 ô ly" panose="020B06030503020202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518410" y="874395"/>
            <a:ext cx="1820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>
                <a:latin typeface="HP001 5 hàng 1 ô ly" panose="020B0603050302020204" charset="0"/>
                <a:cs typeface="HP001 5 hàng 1 ô ly" panose="020B0603050302020204" charset="0"/>
              </a:rPr>
              <a:t>Toán </a:t>
            </a:r>
            <a:endParaRPr lang="en-US" sz="2800">
              <a:latin typeface="HP001 5 hàng 1 ô ly" panose="020B0603050302020204" charset="0"/>
              <a:cs typeface="HP001 5 hàng 1 ô ly" panose="020B060305030202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164715" y="1447800"/>
            <a:ext cx="2127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>
                <a:solidFill>
                  <a:srgbClr val="C00000"/>
                </a:solidFill>
                <a:latin typeface="HP001 5 hàng 1 ô ly" panose="020B0603050302020204" charset="0"/>
                <a:cs typeface="HP001 5 hàng 1 ô ly" panose="020B0603050302020204" charset="0"/>
              </a:rPr>
              <a:t>Luyện  tập</a:t>
            </a:r>
            <a:r>
              <a:rPr lang="en-US" sz="2800">
                <a:latin typeface="HP001 5 hàng 1 ô ly" panose="020B0603050302020204" charset="0"/>
                <a:cs typeface="HP001 5 hàng 1 ô ly" panose="020B0603050302020204" charset="0"/>
              </a:rPr>
              <a:t> </a:t>
            </a:r>
            <a:endParaRPr lang="en-US" sz="2800">
              <a:latin typeface="HP001 5 hàng 1 ô ly" panose="020B0603050302020204" charset="0"/>
              <a:cs typeface="HP001 5 hàng 1 ô ly" panose="020B06030503020202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946150" y="4256405"/>
            <a:ext cx="2127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>
                <a:latin typeface="HP001 5 hàng 1 ô ly" panose="020B0603050302020204" charset="0"/>
                <a:cs typeface="HP001 5 hàng 1 ô ly" panose="020B0603050302020204" charset="0"/>
              </a:rPr>
              <a:t>Trang 100 </a:t>
            </a:r>
            <a:endParaRPr lang="en-US" sz="2800">
              <a:latin typeface="HP001 5 hàng 1 ô ly" panose="020B0603050302020204" charset="0"/>
              <a:cs typeface="HP001 5 hàng 1 ô ly" panose="020B060305030202020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9" name="Text Box 4"/>
          <p:cNvSpPr txBox="1"/>
          <p:nvPr/>
        </p:nvSpPr>
        <p:spPr>
          <a:xfrm>
            <a:off x="111125" y="50800"/>
            <a:ext cx="614045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Bài 1. Viết số thích hợp vào chỗ chấm: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00" name="Text Box 5"/>
          <p:cNvSpPr txBox="1"/>
          <p:nvPr/>
        </p:nvSpPr>
        <p:spPr>
          <a:xfrm>
            <a:off x="401638" y="1130300"/>
            <a:ext cx="56975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530 dm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cm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1" name="Text Box 12"/>
          <p:cNvSpPr txBox="1"/>
          <p:nvPr/>
        </p:nvSpPr>
        <p:spPr>
          <a:xfrm>
            <a:off x="325438" y="1700213"/>
            <a:ext cx="508317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13dm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 cm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cm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2" name="Text Box 13"/>
          <p:cNvSpPr txBox="1"/>
          <p:nvPr/>
        </p:nvSpPr>
        <p:spPr>
          <a:xfrm>
            <a:off x="325438" y="2312988"/>
            <a:ext cx="4791075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84 600 cm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dm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3" name="Text Box 14"/>
          <p:cNvSpPr txBox="1"/>
          <p:nvPr/>
        </p:nvSpPr>
        <p:spPr>
          <a:xfrm>
            <a:off x="325438" y="2798763"/>
            <a:ext cx="4237037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dm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4" name="Text Box 15"/>
          <p:cNvSpPr txBox="1"/>
          <p:nvPr/>
        </p:nvSpPr>
        <p:spPr>
          <a:xfrm>
            <a:off x="325438" y="3427413"/>
            <a:ext cx="4352925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km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    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5" name="Text Box 16"/>
          <p:cNvSpPr txBox="1"/>
          <p:nvPr/>
        </p:nvSpPr>
        <p:spPr>
          <a:xfrm>
            <a:off x="325438" y="4014788"/>
            <a:ext cx="443071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9 000 000 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km</a:t>
            </a:r>
            <a:r>
              <a:rPr lang="en-US" altLang="en-US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6" name="Text Box 14"/>
          <p:cNvSpPr txBox="1"/>
          <p:nvPr/>
        </p:nvSpPr>
        <p:spPr>
          <a:xfrm>
            <a:off x="3227388" y="2205038"/>
            <a:ext cx="900112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07" name="Text Box 15"/>
          <p:cNvSpPr txBox="1"/>
          <p:nvPr/>
        </p:nvSpPr>
        <p:spPr>
          <a:xfrm>
            <a:off x="3251200" y="1090613"/>
            <a:ext cx="900113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08" name="Text Box 16"/>
          <p:cNvSpPr txBox="1"/>
          <p:nvPr/>
        </p:nvSpPr>
        <p:spPr>
          <a:xfrm>
            <a:off x="3536950" y="1652588"/>
            <a:ext cx="900113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09" name="Text Box 17"/>
          <p:cNvSpPr txBox="1"/>
          <p:nvPr/>
        </p:nvSpPr>
        <p:spPr>
          <a:xfrm>
            <a:off x="2947988" y="3922713"/>
            <a:ext cx="900112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10" name="Text Box 18"/>
          <p:cNvSpPr txBox="1"/>
          <p:nvPr/>
        </p:nvSpPr>
        <p:spPr>
          <a:xfrm>
            <a:off x="2290763" y="3330575"/>
            <a:ext cx="9001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11" name="Text Box 19"/>
          <p:cNvSpPr txBox="1"/>
          <p:nvPr/>
        </p:nvSpPr>
        <p:spPr>
          <a:xfrm>
            <a:off x="2357438" y="2725738"/>
            <a:ext cx="900112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....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3812" name="Text Box 20"/>
          <p:cNvSpPr txBox="1"/>
          <p:nvPr/>
        </p:nvSpPr>
        <p:spPr>
          <a:xfrm>
            <a:off x="2736850" y="1093788"/>
            <a:ext cx="1377950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53 000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3" name="Text Box 21"/>
          <p:cNvSpPr txBox="1"/>
          <p:nvPr/>
        </p:nvSpPr>
        <p:spPr>
          <a:xfrm>
            <a:off x="3181350" y="1630363"/>
            <a:ext cx="110331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1 329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4" name="Text Box 22"/>
          <p:cNvSpPr txBox="1"/>
          <p:nvPr/>
        </p:nvSpPr>
        <p:spPr>
          <a:xfrm>
            <a:off x="3213100" y="2251393"/>
            <a:ext cx="928688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846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5" name="Text Box 23"/>
          <p:cNvSpPr txBox="1"/>
          <p:nvPr/>
        </p:nvSpPr>
        <p:spPr>
          <a:xfrm>
            <a:off x="2468880" y="2730818"/>
            <a:ext cx="60801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6" name="Text Box 24"/>
          <p:cNvSpPr txBox="1"/>
          <p:nvPr/>
        </p:nvSpPr>
        <p:spPr>
          <a:xfrm>
            <a:off x="1979613" y="3352800"/>
            <a:ext cx="2133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10 000 000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7" name="Text Box 25"/>
          <p:cNvSpPr txBox="1"/>
          <p:nvPr/>
        </p:nvSpPr>
        <p:spPr>
          <a:xfrm>
            <a:off x="3046413" y="3932238"/>
            <a:ext cx="654050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39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4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39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159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3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9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959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20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40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80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  <p:bldP spid="33800" grpId="0"/>
      <p:bldP spid="33801" grpId="0"/>
      <p:bldP spid="33802" grpId="0"/>
      <p:bldP spid="33803" grpId="0"/>
      <p:bldP spid="33804" grpId="0"/>
      <p:bldP spid="33805" grpId="0"/>
      <p:bldP spid="33806" grpId="0"/>
      <p:bldP spid="33806" grpId="1"/>
      <p:bldP spid="33807" grpId="0"/>
      <p:bldP spid="33807" grpId="1"/>
      <p:bldP spid="33808" grpId="0"/>
      <p:bldP spid="33808" grpId="1"/>
      <p:bldP spid="33809" grpId="0"/>
      <p:bldP spid="33809" grpId="1"/>
      <p:bldP spid="33810" grpId="0"/>
      <p:bldP spid="33810" grpId="1"/>
      <p:bldP spid="33811" grpId="0"/>
      <p:bldP spid="33811" grpId="1"/>
      <p:bldP spid="33812" grpId="0"/>
      <p:bldP spid="33813" grpId="0"/>
      <p:bldP spid="33814" grpId="0"/>
      <p:bldP spid="33815" grpId="0"/>
      <p:bldP spid="33816" grpId="0"/>
      <p:bldP spid="338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59" name="Text Box 19"/>
          <p:cNvSpPr txBox="1"/>
          <p:nvPr/>
        </p:nvSpPr>
        <p:spPr>
          <a:xfrm>
            <a:off x="231775" y="111125"/>
            <a:ext cx="662622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3: Cho biết diện tích của ba th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l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0" name="Text Box 20"/>
          <p:cNvSpPr txBox="1"/>
          <p:nvPr/>
        </p:nvSpPr>
        <p:spPr>
          <a:xfrm>
            <a:off x="552450" y="1235075"/>
            <a:ext cx="1379538" cy="862013"/>
          </a:xfrm>
          <a:prstGeom prst="rect">
            <a:avLst/>
          </a:prstGeom>
          <a:noFill/>
          <a:ln w="381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Nội 921 km</a:t>
            </a:r>
            <a:r>
              <a:rPr lang="en-US" altLang="en-US" sz="2500" b="1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5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1" name="Text Box 21"/>
          <p:cNvSpPr txBox="1"/>
          <p:nvPr/>
        </p:nvSpPr>
        <p:spPr>
          <a:xfrm>
            <a:off x="2224088" y="1247775"/>
            <a:ext cx="1563687" cy="862013"/>
          </a:xfrm>
          <a:prstGeom prst="rect">
            <a:avLst/>
          </a:prstGeom>
          <a:noFill/>
          <a:ln w="381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Nẵng 1255 km</a:t>
            </a:r>
            <a:r>
              <a:rPr lang="en-US" altLang="en-US" sz="2500" b="1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5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2" name="Text Box 22"/>
          <p:cNvSpPr txBox="1"/>
          <p:nvPr/>
        </p:nvSpPr>
        <p:spPr>
          <a:xfrm>
            <a:off x="3970338" y="1258888"/>
            <a:ext cx="2470150" cy="862012"/>
          </a:xfrm>
          <a:prstGeom prst="rect">
            <a:avLst/>
          </a:prstGeom>
          <a:noFill/>
          <a:ln w="381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 Hồ Chí Minh 2095 km</a:t>
            </a:r>
            <a:r>
              <a:rPr lang="en-US" altLang="en-US" sz="2500" b="1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5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3" name="Text Box 23"/>
          <p:cNvSpPr txBox="1"/>
          <p:nvPr/>
        </p:nvSpPr>
        <p:spPr>
          <a:xfrm>
            <a:off x="177800" y="4065588"/>
            <a:ext cx="6767513" cy="4778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n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có diện tích lớn nhất? </a:t>
            </a:r>
            <a:endParaRPr lang="en-US" altLang="en-US" sz="25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4" name="Text Box 24"/>
          <p:cNvSpPr txBox="1"/>
          <p:nvPr/>
        </p:nvSpPr>
        <p:spPr>
          <a:xfrm>
            <a:off x="4256088" y="2584450"/>
            <a:ext cx="2046287" cy="1246188"/>
          </a:xfrm>
          <a:prstGeom prst="rect">
            <a:avLst/>
          </a:prstGeom>
          <a:noFill/>
          <a:ln w="38100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có diện tích lớn nhất.</a:t>
            </a:r>
            <a:endParaRPr lang="en-US" altLang="en-US" sz="25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5" name="Text Box 25"/>
          <p:cNvSpPr txBox="1"/>
          <p:nvPr/>
        </p:nvSpPr>
        <p:spPr>
          <a:xfrm>
            <a:off x="219075" y="2600325"/>
            <a:ext cx="2046288" cy="1246188"/>
          </a:xfrm>
          <a:prstGeom prst="rect">
            <a:avLst/>
          </a:prstGeom>
          <a:noFill/>
          <a:ln w="38100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có diện tích bé nhất.</a:t>
            </a:r>
            <a:endParaRPr lang="en-US" altLang="en-US" sz="25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9" name="Line 29"/>
          <p:cNvSpPr/>
          <p:nvPr/>
        </p:nvSpPr>
        <p:spPr>
          <a:xfrm flipH="1" flipV="1">
            <a:off x="5210175" y="2109788"/>
            <a:ext cx="0" cy="542925"/>
          </a:xfrm>
          <a:prstGeom prst="line">
            <a:avLst/>
          </a:prstGeom>
          <a:ln w="57150" cap="flat" cmpd="sng">
            <a:solidFill>
              <a:srgbClr val="9900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70" name="Line 30"/>
          <p:cNvSpPr/>
          <p:nvPr/>
        </p:nvSpPr>
        <p:spPr>
          <a:xfrm flipV="1">
            <a:off x="1055688" y="2109788"/>
            <a:ext cx="0" cy="576262"/>
          </a:xfrm>
          <a:prstGeom prst="line">
            <a:avLst/>
          </a:prstGeom>
          <a:ln w="57150" cap="flat" cmpd="sng">
            <a:solidFill>
              <a:srgbClr val="9900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71" name="Text Box 31"/>
          <p:cNvSpPr txBox="1"/>
          <p:nvPr/>
        </p:nvSpPr>
        <p:spPr>
          <a:xfrm>
            <a:off x="185738" y="4503738"/>
            <a:ext cx="6767512" cy="4778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n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có diện tích bé nhất?   </a:t>
            </a:r>
            <a:endParaRPr lang="en-US" altLang="en-US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0" grpId="0" animBg="1"/>
      <p:bldP spid="10261" grpId="0" animBg="1"/>
      <p:bldP spid="10262" grpId="0" animBg="1"/>
      <p:bldP spid="10263" grpId="0"/>
      <p:bldP spid="10263" grpId="1"/>
      <p:bldP spid="10264" grpId="0" animBg="1"/>
      <p:bldP spid="10265" grpId="0" animBg="1"/>
      <p:bldP spid="10271" grpId="0"/>
      <p:bldP spid="1027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5"/>
          <p:cNvSpPr txBox="1"/>
          <p:nvPr/>
        </p:nvSpPr>
        <p:spPr>
          <a:xfrm>
            <a:off x="0" y="103505"/>
            <a:ext cx="685800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5: Cho biết mật độ dân số chỉ số dân trung bình sinh sống trên diện tích 1 km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Biểu đồ dưới đây nói về mật độ dân số của ba thành phố lớn ( theo số liệu năm 1999).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2015" name="Group 1055"/>
          <p:cNvGraphicFramePr>
            <a:graphicFrameLocks noGrp="1"/>
          </p:cNvGraphicFramePr>
          <p:nvPr>
            <p:ph idx="1"/>
          </p:nvPr>
        </p:nvGraphicFramePr>
        <p:xfrm>
          <a:off x="2444354" y="271463"/>
          <a:ext cx="3602355" cy="4671060"/>
        </p:xfrm>
        <a:graphic>
          <a:graphicData uri="http://schemas.openxmlformats.org/drawingml/2006/table">
            <a:tbl>
              <a:tblPr/>
              <a:tblGrid>
                <a:gridCol w="276225"/>
                <a:gridCol w="276860"/>
                <a:gridCol w="278130"/>
                <a:gridCol w="276225"/>
                <a:gridCol w="276860"/>
                <a:gridCol w="277495"/>
                <a:gridCol w="276225"/>
                <a:gridCol w="276225"/>
                <a:gridCol w="276860"/>
                <a:gridCol w="278130"/>
                <a:gridCol w="276860"/>
                <a:gridCol w="278765"/>
                <a:gridCol w="277495"/>
              </a:tblGrid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2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1" marB="342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94" name="Text Box 1056"/>
          <p:cNvSpPr txBox="1"/>
          <p:nvPr/>
        </p:nvSpPr>
        <p:spPr>
          <a:xfrm>
            <a:off x="6118622" y="4662488"/>
            <a:ext cx="739378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8000"/>
                </a:solidFill>
                <a:latin typeface="Arial" panose="020B0604020202020204" pitchFamily="34" charset="0"/>
              </a:rPr>
              <a:t>Thành phố</a:t>
            </a:r>
            <a:endParaRPr lang="en-US" altLang="en-US" sz="1350" b="1" dirty="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17595" name="Text Box 1057"/>
          <p:cNvSpPr txBox="1"/>
          <p:nvPr/>
        </p:nvSpPr>
        <p:spPr>
          <a:xfrm>
            <a:off x="1663700" y="196215"/>
            <a:ext cx="829310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8000"/>
                </a:solidFill>
                <a:latin typeface="Arial" panose="020B0604020202020204" pitchFamily="34" charset="0"/>
              </a:rPr>
              <a:t>Người</a:t>
            </a:r>
            <a:endParaRPr lang="en-US" altLang="en-US" sz="1350" b="1" dirty="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17596" name="Text Box 1058"/>
          <p:cNvSpPr txBox="1"/>
          <p:nvPr/>
        </p:nvSpPr>
        <p:spPr>
          <a:xfrm>
            <a:off x="2165747" y="4732735"/>
            <a:ext cx="185738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597" name="Text Box 1059"/>
          <p:cNvSpPr txBox="1"/>
          <p:nvPr/>
        </p:nvSpPr>
        <p:spPr>
          <a:xfrm>
            <a:off x="1969294" y="3656410"/>
            <a:ext cx="469106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900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598" name="Text Box 1060"/>
          <p:cNvSpPr txBox="1"/>
          <p:nvPr/>
        </p:nvSpPr>
        <p:spPr>
          <a:xfrm>
            <a:off x="1664335" y="3221990"/>
            <a:ext cx="796925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1 200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599" name="Text Box 1061"/>
          <p:cNvSpPr txBox="1"/>
          <p:nvPr/>
        </p:nvSpPr>
        <p:spPr>
          <a:xfrm>
            <a:off x="1850231" y="1697831"/>
            <a:ext cx="653654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2 400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00" name="Text Box 1062"/>
          <p:cNvSpPr txBox="1"/>
          <p:nvPr/>
        </p:nvSpPr>
        <p:spPr>
          <a:xfrm>
            <a:off x="1663700" y="892810"/>
            <a:ext cx="830580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3 000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01" name="Rectangle 1063"/>
          <p:cNvSpPr/>
          <p:nvPr/>
        </p:nvSpPr>
        <p:spPr>
          <a:xfrm>
            <a:off x="3005138" y="1165622"/>
            <a:ext cx="260747" cy="3744515"/>
          </a:xfrm>
          <a:prstGeom prst="rect">
            <a:avLst/>
          </a:prstGeom>
          <a:solidFill>
            <a:srgbClr val="9900CC"/>
          </a:solidFill>
          <a:ln w="9525" cap="flat" cmpd="sng">
            <a:solidFill>
              <a:srgbClr val="9900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350" dirty="0">
              <a:latin typeface="Arial" panose="020B0604020202020204" pitchFamily="34" charset="0"/>
            </a:endParaRPr>
          </a:p>
        </p:txBody>
      </p:sp>
      <p:sp>
        <p:nvSpPr>
          <p:cNvPr id="17602" name="Line 1064"/>
          <p:cNvSpPr/>
          <p:nvPr/>
        </p:nvSpPr>
        <p:spPr>
          <a:xfrm flipV="1">
            <a:off x="2459831" y="3526631"/>
            <a:ext cx="1654969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7603" name="Text Box 1065"/>
          <p:cNvSpPr txBox="1"/>
          <p:nvPr/>
        </p:nvSpPr>
        <p:spPr>
          <a:xfrm>
            <a:off x="1698625" y="3394710"/>
            <a:ext cx="760730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1 126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04" name="Rectangle 1066"/>
          <p:cNvSpPr/>
          <p:nvPr/>
        </p:nvSpPr>
        <p:spPr>
          <a:xfrm>
            <a:off x="4123135" y="3513535"/>
            <a:ext cx="250031" cy="1413272"/>
          </a:xfrm>
          <a:prstGeom prst="rect">
            <a:avLst/>
          </a:prstGeom>
          <a:solidFill>
            <a:srgbClr val="FF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350" dirty="0">
              <a:latin typeface="Arial" panose="020B0604020202020204" pitchFamily="34" charset="0"/>
            </a:endParaRPr>
          </a:p>
        </p:txBody>
      </p:sp>
      <p:sp>
        <p:nvSpPr>
          <p:cNvPr id="17605" name="Line 1067"/>
          <p:cNvSpPr/>
          <p:nvPr/>
        </p:nvSpPr>
        <p:spPr>
          <a:xfrm flipV="1">
            <a:off x="2444354" y="1171575"/>
            <a:ext cx="53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7606" name="Text Box 1068"/>
          <p:cNvSpPr txBox="1"/>
          <p:nvPr/>
        </p:nvSpPr>
        <p:spPr>
          <a:xfrm>
            <a:off x="1664335" y="1029970"/>
            <a:ext cx="803910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2 952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07" name="Text Box 1069"/>
          <p:cNvSpPr txBox="1"/>
          <p:nvPr/>
        </p:nvSpPr>
        <p:spPr>
          <a:xfrm>
            <a:off x="1746250" y="1889760"/>
            <a:ext cx="743585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2 375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08" name="Rectangle 1070"/>
          <p:cNvSpPr/>
          <p:nvPr/>
        </p:nvSpPr>
        <p:spPr>
          <a:xfrm>
            <a:off x="5218510" y="1868091"/>
            <a:ext cx="260747" cy="3069431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350" dirty="0">
              <a:latin typeface="Arial" panose="020B0604020202020204" pitchFamily="34" charset="0"/>
            </a:endParaRPr>
          </a:p>
        </p:txBody>
      </p:sp>
      <p:sp>
        <p:nvSpPr>
          <p:cNvPr id="17609" name="Line 1071"/>
          <p:cNvSpPr/>
          <p:nvPr/>
        </p:nvSpPr>
        <p:spPr>
          <a:xfrm flipV="1">
            <a:off x="2422922" y="1878806"/>
            <a:ext cx="27860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7610" name="Text Box 1072"/>
          <p:cNvSpPr txBox="1"/>
          <p:nvPr/>
        </p:nvSpPr>
        <p:spPr>
          <a:xfrm>
            <a:off x="2743200" y="4931569"/>
            <a:ext cx="744141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Hà Nội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11" name="Text Box 1073"/>
          <p:cNvSpPr txBox="1"/>
          <p:nvPr/>
        </p:nvSpPr>
        <p:spPr>
          <a:xfrm>
            <a:off x="3668316" y="4931569"/>
            <a:ext cx="1046559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Hải Phòng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612" name="Text Box 1074"/>
          <p:cNvSpPr txBox="1"/>
          <p:nvPr/>
        </p:nvSpPr>
        <p:spPr>
          <a:xfrm>
            <a:off x="4757738" y="4953000"/>
            <a:ext cx="1533525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TP. Hồ Chí Minh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2035" name="Text Box 1075"/>
          <p:cNvSpPr txBox="1"/>
          <p:nvPr/>
        </p:nvSpPr>
        <p:spPr>
          <a:xfrm>
            <a:off x="0" y="0"/>
            <a:ext cx="1851422" cy="85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5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Dựa v</a:t>
            </a:r>
            <a:r>
              <a:rPr lang="en-US" altLang="en-US" sz="165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biểu đồ trên hãy trả lời các câu hỏi sau:</a:t>
            </a:r>
            <a:endParaRPr lang="en-US" altLang="en-US" sz="165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614" name="Text Box 1076"/>
          <p:cNvSpPr txBox="1"/>
          <p:nvPr/>
        </p:nvSpPr>
        <p:spPr>
          <a:xfrm>
            <a:off x="2372916" y="0"/>
            <a:ext cx="3973115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50" b="1" dirty="0">
                <a:solidFill>
                  <a:srgbClr val="0000FF"/>
                </a:solidFill>
                <a:latin typeface="Arial" panose="020B0604020202020204" pitchFamily="34" charset="0"/>
              </a:rPr>
              <a:t>MẬT ĐỘ DÂN SỐ CỦA BA THÀNH PHỐ LỚN</a:t>
            </a:r>
            <a:endParaRPr lang="en-US" altLang="en-US" sz="135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2037" name="Text Box 1077"/>
          <p:cNvSpPr txBox="1"/>
          <p:nvPr/>
        </p:nvSpPr>
        <p:spPr>
          <a:xfrm>
            <a:off x="0" y="826294"/>
            <a:ext cx="1839516" cy="85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n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có mật độ dân số lớn nhất? </a:t>
            </a:r>
            <a:endParaRPr lang="en-US" altLang="en-US" sz="1650" b="1" dirty="0">
              <a:solidFill>
                <a:srgbClr val="99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038" name="Text Box 1078"/>
          <p:cNvSpPr txBox="1"/>
          <p:nvPr/>
        </p:nvSpPr>
        <p:spPr>
          <a:xfrm>
            <a:off x="0" y="2589610"/>
            <a:ext cx="1947863" cy="1360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Mật độ dân số th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Hồ Chí Minh gấp khoảng mấy lần mật độ dân số ở Hải Phòng?</a:t>
            </a:r>
            <a:endParaRPr lang="en-US" altLang="en-US" sz="1650" b="1" dirty="0">
              <a:solidFill>
                <a:srgbClr val="99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039" name="Text Box 1079"/>
          <p:cNvSpPr txBox="1"/>
          <p:nvPr/>
        </p:nvSpPr>
        <p:spPr>
          <a:xfrm>
            <a:off x="0" y="1676400"/>
            <a:ext cx="1927622" cy="85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Th</a:t>
            </a: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phố H</a:t>
            </a: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Nội có mật độ dân số đông nhất.</a:t>
            </a:r>
            <a:endParaRPr lang="en-US" altLang="en-US" sz="165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040" name="Text Box 1080"/>
          <p:cNvSpPr txBox="1"/>
          <p:nvPr/>
        </p:nvSpPr>
        <p:spPr>
          <a:xfrm>
            <a:off x="0" y="3919538"/>
            <a:ext cx="2144316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5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Mật độ dân số của TP. Hồ Chí Minh gấp khoảng 2 lần mật độ dân số TP. Hải Phòng.</a:t>
            </a:r>
            <a:endParaRPr lang="en-US" altLang="en-US" sz="165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2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2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5" grpId="0"/>
      <p:bldP spid="42037" grpId="0"/>
      <p:bldP spid="42038" grpId="0"/>
      <p:bldP spid="42039" grpId="0"/>
      <p:bldP spid="420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3"/>
          <p:cNvSpPr txBox="1"/>
          <p:nvPr/>
        </p:nvSpPr>
        <p:spPr>
          <a:xfrm>
            <a:off x="76200" y="4514850"/>
            <a:ext cx="1752600" cy="569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3100" b="1" dirty="0">
              <a:latin typeface="Times New Roman" panose="02020603050405020304" pitchFamily="18" charset="0"/>
            </a:endParaRPr>
          </a:p>
        </p:txBody>
      </p:sp>
      <p:sp>
        <p:nvSpPr>
          <p:cNvPr id="11267" name="Text Box 5"/>
          <p:cNvSpPr txBox="1"/>
          <p:nvPr/>
        </p:nvSpPr>
        <p:spPr>
          <a:xfrm>
            <a:off x="152400" y="450850"/>
            <a:ext cx="7239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/>
          </a:p>
        </p:txBody>
      </p:sp>
      <p:sp>
        <p:nvSpPr>
          <p:cNvPr id="11268" name="Text Box 6"/>
          <p:cNvSpPr txBox="1"/>
          <p:nvPr/>
        </p:nvSpPr>
        <p:spPr>
          <a:xfrm>
            <a:off x="-1143000" y="400050"/>
            <a:ext cx="7467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/>
          </a:p>
        </p:txBody>
      </p:sp>
      <p:pic>
        <p:nvPicPr>
          <p:cNvPr id="11269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43000" y="0"/>
            <a:ext cx="9144000" cy="514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0" name="Picture 11" descr="Hinh dong - Doi canh thien tha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742950"/>
            <a:ext cx="923925" cy="993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1" name="Picture 12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85750"/>
            <a:ext cx="1047750" cy="342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2" name="Picture 13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42900"/>
            <a:ext cx="1047750" cy="379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3" name="Picture 14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57200" y="1085850"/>
            <a:ext cx="1047750" cy="379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4" name="Picture 16" descr="Buombay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2752725" y="2695575"/>
            <a:ext cx="405765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5" name="Picture 17" descr="gardg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914400" y="3943350"/>
            <a:ext cx="8915400" cy="108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6" name="WordArt 14"/>
          <p:cNvSpPr>
            <a:spLocks noTextEdit="1"/>
          </p:cNvSpPr>
          <p:nvPr/>
        </p:nvSpPr>
        <p:spPr>
          <a:xfrm>
            <a:off x="76200" y="1314450"/>
            <a:ext cx="6400800" cy="21717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sz="3600" b="1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3600" b="1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Dặn dò </a:t>
            </a:r>
            <a:endParaRPr lang="en-US" sz="3600" b="1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1187</Words>
  <Application>WPS Presentation</Application>
  <PresentationFormat>Custom</PresentationFormat>
  <Paragraphs>105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Microsoft YaHei</vt:lpstr>
      <vt:lpstr>Arial Unicode MS</vt:lpstr>
      <vt:lpstr>HP001 5 hàng 1 ô ly</vt:lpstr>
      <vt:lpstr>Wingdings 2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Tình Phan</cp:lastModifiedBy>
  <cp:revision>2</cp:revision>
  <dcterms:created xsi:type="dcterms:W3CDTF">2022-01-12T02:34:09Z</dcterms:created>
  <dcterms:modified xsi:type="dcterms:W3CDTF">2022-01-16T13:56:17Z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0F8042C1056444828D03D5E47FB063C8</vt:lpwstr>
  </property>
  <property fmtid="{D5CDD505-2E9C-101B-9397-08002B2CF9AE}" pid="3" name="KSOProductBuildVer">
    <vt:lpwstr>1033-11.2.0.10443</vt:lpwstr>
  </property>
</Properties>
</file>